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06" r:id="rId6"/>
    <p:sldId id="295" r:id="rId7"/>
    <p:sldId id="292" r:id="rId8"/>
    <p:sldId id="311" r:id="rId9"/>
    <p:sldId id="296" r:id="rId10"/>
    <p:sldId id="297" r:id="rId11"/>
    <p:sldId id="287" r:id="rId12"/>
    <p:sldId id="288" r:id="rId13"/>
    <p:sldId id="310" r:id="rId14"/>
    <p:sldId id="312" r:id="rId15"/>
    <p:sldId id="313" r:id="rId16"/>
    <p:sldId id="314" r:id="rId17"/>
    <p:sldId id="305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AE3"/>
    <a:srgbClr val="F7EDE9"/>
    <a:srgbClr val="FCF5EE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4D576-91F4-6FAF-1D6E-5054D8683C45}" v="803" dt="2022-12-16T00:01:49.171"/>
    <p1510:client id="{EEF936BA-C654-73E5-3D74-8C4B6C82932A}" v="515" dt="2022-12-16T12:45:19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>
        <p:scale>
          <a:sx n="66" d="100"/>
          <a:sy n="66" d="100"/>
        </p:scale>
        <p:origin x="600" y="44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16/12/2022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16/12/2022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432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76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866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4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42314"/>
            <a:ext cx="3937416" cy="181152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Gestion intelligente de parkings - SA4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3937416" cy="94016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fr-FR" dirty="0"/>
              <a:t>Munoz Matéo</a:t>
            </a:r>
          </a:p>
          <a:p>
            <a:pPr rtl="0"/>
            <a:r>
              <a:rPr lang="fr-FR" dirty="0"/>
              <a:t>Ferrer Raphael</a:t>
            </a:r>
          </a:p>
          <a:p>
            <a:pPr rtl="0"/>
            <a:r>
              <a:rPr lang="fr-FR" dirty="0"/>
              <a:t>Boulet Benjamin</a:t>
            </a:r>
          </a:p>
        </p:txBody>
      </p:sp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39" t="859" r="985" b="1000"/>
          <a:stretch/>
        </p:blipFill>
        <p:spPr>
          <a:xfrm>
            <a:off x="1482090" y="1182255"/>
            <a:ext cx="4819650" cy="4487026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" y="-75127"/>
            <a:ext cx="7994248" cy="1023830"/>
          </a:xfrm>
          <a:noFill/>
        </p:spPr>
        <p:txBody>
          <a:bodyPr/>
          <a:lstStyle/>
          <a:p>
            <a:r>
              <a:rPr lang="fr-FR" dirty="0"/>
              <a:t>Fonctionnement des conversations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F7A2CFC7-CBF8-4D88-E545-CC4027D5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2148"/>
              </p:ext>
            </p:extLst>
          </p:nvPr>
        </p:nvGraphicFramePr>
        <p:xfrm>
          <a:off x="1786300" y="1194601"/>
          <a:ext cx="8168640" cy="4826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658560994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326336580"/>
                    </a:ext>
                  </a:extLst>
                </a:gridCol>
              </a:tblGrid>
              <a:tr h="1443152"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6593"/>
                  </a:ext>
                </a:extLst>
              </a:tr>
              <a:tr h="3202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VOITURE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PARKING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33313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0DA0F90-A485-B975-A977-B961E89D4CF5}"/>
              </a:ext>
            </a:extLst>
          </p:cNvPr>
          <p:cNvCxnSpPr/>
          <p:nvPr/>
        </p:nvCxnSpPr>
        <p:spPr>
          <a:xfrm>
            <a:off x="3799536" y="3085832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8AE317E-E7ED-8FEA-7C33-21A1963B349F}"/>
              </a:ext>
            </a:extLst>
          </p:cNvPr>
          <p:cNvCxnSpPr>
            <a:cxnSpLocks/>
          </p:cNvCxnSpPr>
          <p:nvPr/>
        </p:nvCxnSpPr>
        <p:spPr>
          <a:xfrm>
            <a:off x="7931508" y="3085832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78A96DD-00F1-6F60-7AA3-85F5BB6F85F0}"/>
              </a:ext>
            </a:extLst>
          </p:cNvPr>
          <p:cNvSpPr/>
          <p:nvPr/>
        </p:nvSpPr>
        <p:spPr>
          <a:xfrm>
            <a:off x="5151549" y="2146478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31C7BA-8600-0DB4-1323-FEBD26791ECE}"/>
              </a:ext>
            </a:extLst>
          </p:cNvPr>
          <p:cNvSpPr txBox="1"/>
          <p:nvPr/>
        </p:nvSpPr>
        <p:spPr>
          <a:xfrm>
            <a:off x="5248142" y="2146479"/>
            <a:ext cx="12771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Mise en place de la stratégie</a:t>
            </a:r>
            <a:endParaRPr lang="fr-FR" b="1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F9FDD77-0EF2-DB1C-0F1F-8839F2698331}"/>
              </a:ext>
            </a:extLst>
          </p:cNvPr>
          <p:cNvCxnSpPr/>
          <p:nvPr/>
        </p:nvCxnSpPr>
        <p:spPr>
          <a:xfrm>
            <a:off x="4163767" y="3192485"/>
            <a:ext cx="3543836" cy="35631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910335D-F6F3-C0D8-C92B-83D5A735C37D}"/>
              </a:ext>
            </a:extLst>
          </p:cNvPr>
          <p:cNvCxnSpPr>
            <a:cxnSpLocks/>
          </p:cNvCxnSpPr>
          <p:nvPr/>
        </p:nvCxnSpPr>
        <p:spPr>
          <a:xfrm flipH="1">
            <a:off x="4155181" y="3868625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EC7973E-1FFA-6E71-8A98-4B468172A46F}"/>
              </a:ext>
            </a:extLst>
          </p:cNvPr>
          <p:cNvCxnSpPr>
            <a:cxnSpLocks/>
          </p:cNvCxnSpPr>
          <p:nvPr/>
        </p:nvCxnSpPr>
        <p:spPr>
          <a:xfrm>
            <a:off x="4163767" y="4190597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F22DFBA-94ED-6EE1-0516-3D0F26ABFAA4}"/>
              </a:ext>
            </a:extLst>
          </p:cNvPr>
          <p:cNvCxnSpPr>
            <a:cxnSpLocks/>
          </p:cNvCxnSpPr>
          <p:nvPr/>
        </p:nvCxnSpPr>
        <p:spPr>
          <a:xfrm flipH="1">
            <a:off x="4176646" y="4695019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A5C6260-38CA-774B-FBF6-0A1756E9528F}"/>
              </a:ext>
            </a:extLst>
          </p:cNvPr>
          <p:cNvCxnSpPr>
            <a:cxnSpLocks/>
          </p:cNvCxnSpPr>
          <p:nvPr/>
        </p:nvCxnSpPr>
        <p:spPr>
          <a:xfrm>
            <a:off x="4185232" y="4931132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A36B2EC-88C5-4AFA-A9A0-D4A2ADBEEA79}"/>
              </a:ext>
            </a:extLst>
          </p:cNvPr>
          <p:cNvCxnSpPr>
            <a:cxnSpLocks/>
          </p:cNvCxnSpPr>
          <p:nvPr/>
        </p:nvCxnSpPr>
        <p:spPr>
          <a:xfrm flipH="1">
            <a:off x="4198111" y="5414089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43BAF00-56B5-816D-61C6-F3AC82219816}"/>
              </a:ext>
            </a:extLst>
          </p:cNvPr>
          <p:cNvSpPr/>
          <p:nvPr/>
        </p:nvSpPr>
        <p:spPr>
          <a:xfrm>
            <a:off x="5108619" y="5602309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49B55C6-B7DA-512F-92CE-6D7BAC00B9A8}"/>
              </a:ext>
            </a:extLst>
          </p:cNvPr>
          <p:cNvSpPr txBox="1"/>
          <p:nvPr/>
        </p:nvSpPr>
        <p:spPr>
          <a:xfrm>
            <a:off x="5108620" y="5698902"/>
            <a:ext cx="14810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Fin de la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6713" y="6549533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F7F0A7E-500C-B416-154E-C091D873A984}"/>
              </a:ext>
            </a:extLst>
          </p:cNvPr>
          <p:cNvSpPr/>
          <p:nvPr/>
        </p:nvSpPr>
        <p:spPr>
          <a:xfrm>
            <a:off x="665409" y="579549"/>
            <a:ext cx="3069464" cy="130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1"/>
                </a:solidFill>
              </a:rPr>
              <a:t>Voiture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FE601A86-352D-08C1-9182-8ACBF35BBB39}"/>
              </a:ext>
            </a:extLst>
          </p:cNvPr>
          <p:cNvCxnSpPr/>
          <p:nvPr/>
        </p:nvCxnSpPr>
        <p:spPr>
          <a:xfrm>
            <a:off x="2193701" y="2252730"/>
            <a:ext cx="12879" cy="3973132"/>
          </a:xfrm>
          <a:prstGeom prst="straightConnector1">
            <a:avLst/>
          </a:prstGeom>
          <a:ln w="57150">
            <a:solidFill>
              <a:srgbClr val="92D05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45DE420-012D-28DC-6051-315245A22525}"/>
              </a:ext>
            </a:extLst>
          </p:cNvPr>
          <p:cNvCxnSpPr>
            <a:cxnSpLocks/>
          </p:cNvCxnSpPr>
          <p:nvPr/>
        </p:nvCxnSpPr>
        <p:spPr>
          <a:xfrm>
            <a:off x="2902039" y="2252730"/>
            <a:ext cx="12879" cy="397313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6F36E5C-BC42-554E-CC64-2A2D1BEBC687}"/>
              </a:ext>
            </a:extLst>
          </p:cNvPr>
          <p:cNvCxnSpPr>
            <a:cxnSpLocks/>
          </p:cNvCxnSpPr>
          <p:nvPr/>
        </p:nvCxnSpPr>
        <p:spPr>
          <a:xfrm>
            <a:off x="1506828" y="2252730"/>
            <a:ext cx="45076" cy="39731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39CA1D-1B0C-3F02-E898-F52D0F142330}"/>
              </a:ext>
            </a:extLst>
          </p:cNvPr>
          <p:cNvSpPr/>
          <p:nvPr/>
        </p:nvSpPr>
        <p:spPr>
          <a:xfrm>
            <a:off x="1094704" y="1792309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 des threads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1A0E849-F50F-053E-7267-5D75D934130F}"/>
              </a:ext>
            </a:extLst>
          </p:cNvPr>
          <p:cNvSpPr/>
          <p:nvPr/>
        </p:nvSpPr>
        <p:spPr>
          <a:xfrm>
            <a:off x="1094704" y="6256985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 des threads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C408A4D-612D-924B-15D1-62695353E1B1}"/>
              </a:ext>
            </a:extLst>
          </p:cNvPr>
          <p:cNvSpPr/>
          <p:nvPr/>
        </p:nvSpPr>
        <p:spPr>
          <a:xfrm>
            <a:off x="4346620" y="729802"/>
            <a:ext cx="2017690" cy="1126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Parking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A89C574-713B-F47B-ECCE-922E465B9633}"/>
              </a:ext>
            </a:extLst>
          </p:cNvPr>
          <p:cNvSpPr/>
          <p:nvPr/>
        </p:nvSpPr>
        <p:spPr>
          <a:xfrm>
            <a:off x="7040450" y="708337"/>
            <a:ext cx="2017690" cy="1126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Parking 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DDF3DC4-B0FB-46BB-8F5B-7EEAD08A0C59}"/>
              </a:ext>
            </a:extLst>
          </p:cNvPr>
          <p:cNvSpPr/>
          <p:nvPr/>
        </p:nvSpPr>
        <p:spPr>
          <a:xfrm>
            <a:off x="9637689" y="708337"/>
            <a:ext cx="2017690" cy="1126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Parking 3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CC62233-8A40-B73E-1B19-5B1219978F55}"/>
              </a:ext>
            </a:extLst>
          </p:cNvPr>
          <p:cNvCxnSpPr>
            <a:cxnSpLocks/>
          </p:cNvCxnSpPr>
          <p:nvPr/>
        </p:nvCxnSpPr>
        <p:spPr>
          <a:xfrm>
            <a:off x="5370489" y="2209800"/>
            <a:ext cx="12879" cy="4048258"/>
          </a:xfrm>
          <a:prstGeom prst="straightConnector1">
            <a:avLst/>
          </a:prstGeom>
          <a:ln w="57150">
            <a:solidFill>
              <a:srgbClr val="FFC00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42D3664-C37D-FA2A-ADE3-495BAC3EA263}"/>
              </a:ext>
            </a:extLst>
          </p:cNvPr>
          <p:cNvSpPr/>
          <p:nvPr/>
        </p:nvSpPr>
        <p:spPr>
          <a:xfrm>
            <a:off x="4346618" y="1749379"/>
            <a:ext cx="2017691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 thread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B452BDE-9E9B-6A6C-7A9E-F4476BBF95D8}"/>
              </a:ext>
            </a:extLst>
          </p:cNvPr>
          <p:cNvSpPr/>
          <p:nvPr/>
        </p:nvSpPr>
        <p:spPr>
          <a:xfrm>
            <a:off x="4250027" y="6278449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 thread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37247A5-2B99-6AF3-0B73-827C9BBA1ED6}"/>
              </a:ext>
            </a:extLst>
          </p:cNvPr>
          <p:cNvCxnSpPr>
            <a:cxnSpLocks/>
          </p:cNvCxnSpPr>
          <p:nvPr/>
        </p:nvCxnSpPr>
        <p:spPr>
          <a:xfrm>
            <a:off x="8107250" y="2231265"/>
            <a:ext cx="12879" cy="3973132"/>
          </a:xfrm>
          <a:prstGeom prst="straightConnector1">
            <a:avLst/>
          </a:prstGeom>
          <a:ln w="57150">
            <a:solidFill>
              <a:srgbClr val="92D05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2979CFA-DE4F-9B68-BDF9-2EE6890ABBC1}"/>
              </a:ext>
            </a:extLst>
          </p:cNvPr>
          <p:cNvSpPr/>
          <p:nvPr/>
        </p:nvSpPr>
        <p:spPr>
          <a:xfrm>
            <a:off x="7008253" y="1770844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 thread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B96E260-F113-AB72-92DA-ED733019529C}"/>
              </a:ext>
            </a:extLst>
          </p:cNvPr>
          <p:cNvSpPr/>
          <p:nvPr/>
        </p:nvSpPr>
        <p:spPr>
          <a:xfrm>
            <a:off x="7008253" y="6235520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 thread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490CC2F-4AC3-3601-49A3-8518E31A6FF8}"/>
              </a:ext>
            </a:extLst>
          </p:cNvPr>
          <p:cNvCxnSpPr>
            <a:cxnSpLocks/>
          </p:cNvCxnSpPr>
          <p:nvPr/>
        </p:nvCxnSpPr>
        <p:spPr>
          <a:xfrm>
            <a:off x="10790349" y="2220532"/>
            <a:ext cx="12879" cy="3973132"/>
          </a:xfrm>
          <a:prstGeom prst="straightConnector1">
            <a:avLst/>
          </a:prstGeom>
          <a:ln w="57150">
            <a:solidFill>
              <a:srgbClr val="0070C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71AF3F1-D13E-0824-D1E8-BA6AE78B5D10}"/>
              </a:ext>
            </a:extLst>
          </p:cNvPr>
          <p:cNvSpPr/>
          <p:nvPr/>
        </p:nvSpPr>
        <p:spPr>
          <a:xfrm>
            <a:off x="9691352" y="1760111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 thread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4E3B325-EB4C-DA8E-D4E7-0D5CA99BA527}"/>
              </a:ext>
            </a:extLst>
          </p:cNvPr>
          <p:cNvSpPr/>
          <p:nvPr/>
        </p:nvSpPr>
        <p:spPr>
          <a:xfrm>
            <a:off x="9691352" y="6224787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 thread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5435223-6BB8-B0CE-9923-4955C6DB26D2}"/>
              </a:ext>
            </a:extLst>
          </p:cNvPr>
          <p:cNvSpPr txBox="1"/>
          <p:nvPr/>
        </p:nvSpPr>
        <p:spPr>
          <a:xfrm>
            <a:off x="-32197" y="-1"/>
            <a:ext cx="913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>
                <a:latin typeface="Tisa Offc Serif Pro"/>
              </a:rPr>
              <a:t>Exemple</a:t>
            </a:r>
            <a:r>
              <a:rPr lang="fr-FR" sz="2800" b="1" dirty="0">
                <a:latin typeface="Tisa Offc Serif Pro"/>
              </a:rPr>
              <a:t> </a:t>
            </a:r>
            <a:r>
              <a:rPr lang="fr-FR" sz="2800" dirty="0">
                <a:latin typeface="Tisa Offc Serif Pro"/>
              </a:rPr>
              <a:t>: lorsqu'une voiture apparaît dans la simulation</a:t>
            </a:r>
          </a:p>
        </p:txBody>
      </p:sp>
      <p:sp>
        <p:nvSpPr>
          <p:cNvPr id="29" name="Losange 28">
            <a:extLst>
              <a:ext uri="{FF2B5EF4-FFF2-40B4-BE49-F238E27FC236}">
                <a16:creationId xmlns:a16="http://schemas.microsoft.com/office/drawing/2014/main" id="{B742A928-B5ED-466C-704B-82E378D6715B}"/>
              </a:ext>
            </a:extLst>
          </p:cNvPr>
          <p:cNvSpPr/>
          <p:nvPr/>
        </p:nvSpPr>
        <p:spPr>
          <a:xfrm>
            <a:off x="590281" y="3219718"/>
            <a:ext cx="3230450" cy="12449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  <a:p>
            <a:pPr algn="ctr"/>
            <a:r>
              <a:rPr lang="fr-FR" dirty="0">
                <a:solidFill>
                  <a:srgbClr val="FF0000"/>
                </a:solidFill>
              </a:rPr>
              <a:t>Conversations </a:t>
            </a:r>
            <a:endParaRPr lang="fr-FR" dirty="0"/>
          </a:p>
        </p:txBody>
      </p:sp>
      <p:sp>
        <p:nvSpPr>
          <p:cNvPr id="30" name="Losange 29">
            <a:extLst>
              <a:ext uri="{FF2B5EF4-FFF2-40B4-BE49-F238E27FC236}">
                <a16:creationId xmlns:a16="http://schemas.microsoft.com/office/drawing/2014/main" id="{5CBA5507-D530-5A46-BEB0-413676326788}"/>
              </a:ext>
            </a:extLst>
          </p:cNvPr>
          <p:cNvSpPr/>
          <p:nvPr/>
        </p:nvSpPr>
        <p:spPr>
          <a:xfrm>
            <a:off x="4056845" y="3337775"/>
            <a:ext cx="2650901" cy="9551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Conv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4" name="Losange 33">
            <a:extLst>
              <a:ext uri="{FF2B5EF4-FFF2-40B4-BE49-F238E27FC236}">
                <a16:creationId xmlns:a16="http://schemas.microsoft.com/office/drawing/2014/main" id="{B4A41FCE-79D6-58EF-54FF-28255D526B90}"/>
              </a:ext>
            </a:extLst>
          </p:cNvPr>
          <p:cNvSpPr/>
          <p:nvPr/>
        </p:nvSpPr>
        <p:spPr>
          <a:xfrm>
            <a:off x="6793605" y="3337774"/>
            <a:ext cx="2650901" cy="9551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Conv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5" name="Losange 34">
            <a:extLst>
              <a:ext uri="{FF2B5EF4-FFF2-40B4-BE49-F238E27FC236}">
                <a16:creationId xmlns:a16="http://schemas.microsoft.com/office/drawing/2014/main" id="{09A1519E-4ECC-450A-7D6C-FFF9BAEAD56C}"/>
              </a:ext>
            </a:extLst>
          </p:cNvPr>
          <p:cNvSpPr/>
          <p:nvPr/>
        </p:nvSpPr>
        <p:spPr>
          <a:xfrm>
            <a:off x="9476704" y="3337774"/>
            <a:ext cx="2650901" cy="9551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Conv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65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Récupération des données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B284F52-FC0A-C801-DF1F-91C0B8F9B1FE}"/>
              </a:ext>
            </a:extLst>
          </p:cNvPr>
          <p:cNvSpPr txBox="1"/>
          <p:nvPr/>
        </p:nvSpPr>
        <p:spPr>
          <a:xfrm>
            <a:off x="559443" y="1823012"/>
            <a:ext cx="1069693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u="sng" dirty="0"/>
              <a:t>Données stockées sous forme de fichier texte :</a:t>
            </a:r>
            <a:endParaRPr lang="fr-FR" u="sng" dirty="0"/>
          </a:p>
          <a:p>
            <a:endParaRPr lang="fr-FR" sz="2800" dirty="0"/>
          </a:p>
          <a:p>
            <a:endParaRPr lang="fr-FR" sz="28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AEC4CF9E-8358-0390-948B-D01AAB1C2F8A}"/>
              </a:ext>
            </a:extLst>
          </p:cNvPr>
          <p:cNvSpPr/>
          <p:nvPr/>
        </p:nvSpPr>
        <p:spPr>
          <a:xfrm>
            <a:off x="848809" y="2604304"/>
            <a:ext cx="1196050" cy="74270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C2AF72D-A3AB-261C-A95D-7FCD52FD190D}"/>
              </a:ext>
            </a:extLst>
          </p:cNvPr>
          <p:cNvSpPr txBox="1"/>
          <p:nvPr/>
        </p:nvSpPr>
        <p:spPr>
          <a:xfrm>
            <a:off x="2179898" y="2748987"/>
            <a:ext cx="7803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Pseudo base de données d'utilisateur pour chaque parking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59F79AB-3E95-8BC6-C046-A7D15DE5E0DB}"/>
              </a:ext>
            </a:extLst>
          </p:cNvPr>
          <p:cNvSpPr/>
          <p:nvPr/>
        </p:nvSpPr>
        <p:spPr>
          <a:xfrm>
            <a:off x="848808" y="3433822"/>
            <a:ext cx="1196050" cy="74270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29063C9-3B28-FA9B-C6D6-BF320501958C}"/>
              </a:ext>
            </a:extLst>
          </p:cNvPr>
          <p:cNvSpPr/>
          <p:nvPr/>
        </p:nvSpPr>
        <p:spPr>
          <a:xfrm>
            <a:off x="848807" y="4263340"/>
            <a:ext cx="1196050" cy="74270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CAC8E0-FA46-0972-B20A-6619A211FBE7}"/>
              </a:ext>
            </a:extLst>
          </p:cNvPr>
          <p:cNvSpPr txBox="1"/>
          <p:nvPr/>
        </p:nvSpPr>
        <p:spPr>
          <a:xfrm>
            <a:off x="2228125" y="3646024"/>
            <a:ext cx="4099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F074A4-4E0D-8632-95CD-3C43A5C63D0D}"/>
              </a:ext>
            </a:extLst>
          </p:cNvPr>
          <p:cNvSpPr txBox="1"/>
          <p:nvPr/>
        </p:nvSpPr>
        <p:spPr>
          <a:xfrm>
            <a:off x="2179898" y="3568860"/>
            <a:ext cx="4099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Historique des conversations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1DBAF5F-5FD0-B84C-AD36-F18AF5145381}"/>
              </a:ext>
            </a:extLst>
          </p:cNvPr>
          <p:cNvSpPr txBox="1"/>
          <p:nvPr/>
        </p:nvSpPr>
        <p:spPr>
          <a:xfrm>
            <a:off x="2150960" y="4263341"/>
            <a:ext cx="87195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Données concernant les parkings </a:t>
            </a:r>
            <a:endParaRPr lang="fr-FR"/>
          </a:p>
          <a:p>
            <a:r>
              <a:rPr lang="fr-FR" sz="2400" dirty="0"/>
              <a:t>(prix, occupations, profit, succès moyen)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19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D00924A-D7FF-5D84-1499-0EFC7CB45CF7}"/>
              </a:ext>
            </a:extLst>
          </p:cNvPr>
          <p:cNvSpPr txBox="1"/>
          <p:nvPr/>
        </p:nvSpPr>
        <p:spPr>
          <a:xfrm>
            <a:off x="308657" y="202557"/>
            <a:ext cx="99638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dirty="0">
                <a:latin typeface="Tisa Offc Serif Pro"/>
              </a:rPr>
              <a:t>Les graphiques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09B34E9E-2B82-676F-AE0C-CE56A0EC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72" y="856903"/>
            <a:ext cx="3505200" cy="3038543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4340BA15-9B16-8A81-1D16-EBB70A579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36" y="3649294"/>
            <a:ext cx="3625516" cy="3148833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FB53E648-1B3E-4CAC-D8FA-7665E3484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94" y="601295"/>
            <a:ext cx="3505200" cy="3048569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410DF066-0C4F-87DA-0B10-C4EA842E5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136" y="3839796"/>
            <a:ext cx="3505199" cy="28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4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fr-FR"/>
              <a:t>Sacha Belisle</a:t>
            </a:r>
          </a:p>
          <a:p>
            <a:pPr rtl="0"/>
            <a:r>
              <a:rPr lang="fr-FR"/>
              <a:t>206-555-0146</a:t>
            </a:r>
          </a:p>
          <a:p>
            <a:pPr rtl="0"/>
            <a:r>
              <a:rPr lang="fr-FR"/>
              <a:t>sacha@contoso.com</a:t>
            </a:r>
          </a:p>
          <a:p>
            <a:pPr rtl="0"/>
            <a:r>
              <a:rPr lang="fr-FR"/>
              <a:t>www.contoso.com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Plan de développement Contoso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8C5824C-F06D-0066-968D-3D7887C1FCEE}"/>
              </a:ext>
            </a:extLst>
          </p:cNvPr>
          <p:cNvSpPr txBox="1">
            <a:spLocks/>
          </p:cNvSpPr>
          <p:nvPr/>
        </p:nvSpPr>
        <p:spPr>
          <a:xfrm>
            <a:off x="1361440" y="1140691"/>
            <a:ext cx="1289396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Plan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1A265D-4FF5-8536-F3EF-297C2B27891E}"/>
              </a:ext>
            </a:extLst>
          </p:cNvPr>
          <p:cNvSpPr txBox="1"/>
          <p:nvPr/>
        </p:nvSpPr>
        <p:spPr>
          <a:xfrm>
            <a:off x="1361440" y="2517522"/>
            <a:ext cx="991985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 / Affichage graphique complet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 / Présentation des IA et de leur stratégie de communication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III / Fonctionnement des conversations et récupération des données 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0" y="651610"/>
            <a:ext cx="3927765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Affichage graphique complet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236" y="6347114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43" name="Image 42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6E8E5DC1-91A7-FEAD-9763-1F3C37B4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55" y="281798"/>
            <a:ext cx="6722818" cy="629440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E17F9F2F-76CA-8ED3-9111-CB2D5BD2F50F}"/>
              </a:ext>
            </a:extLst>
          </p:cNvPr>
          <p:cNvSpPr txBox="1">
            <a:spLocks/>
          </p:cNvSpPr>
          <p:nvPr/>
        </p:nvSpPr>
        <p:spPr>
          <a:xfrm>
            <a:off x="355785" y="2412267"/>
            <a:ext cx="4077670" cy="305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Pourquoi ?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Intuitif à l’utilisation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Visualisation efficace des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- Clarté de l’information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Système de </a:t>
            </a:r>
            <a:r>
              <a:rPr lang="fr-FR" dirty="0" err="1"/>
              <a:t>pathfinding</a:t>
            </a:r>
            <a:r>
              <a:rPr lang="fr-FR" dirty="0"/>
              <a:t> : A* ou A-star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1039B5AF-DD10-CA8E-85BE-1AB48149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des IA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7B688E82-6586-D687-F229-720427DC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Stratégie de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{BC4DB6D9-EBD2-4C41-8B43-96674AC33CEF}tf10081922_win32</Template>
  <TotalTime>112</TotalTime>
  <Words>125</Words>
  <Application>Microsoft Office PowerPoint</Application>
  <PresentationFormat>Grand écran</PresentationFormat>
  <Paragraphs>59</Paragraphs>
  <Slides>14</Slides>
  <Notes>14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Gestion intelligente de parkings - SA4</vt:lpstr>
      <vt:lpstr>Présentation PowerPoint</vt:lpstr>
      <vt:lpstr>Affichage graphique complet</vt:lpstr>
      <vt:lpstr>Système de pathfinding : A* ou A-star </vt:lpstr>
      <vt:lpstr>Présentation PowerPoint</vt:lpstr>
      <vt:lpstr>Présentation des IA</vt:lpstr>
      <vt:lpstr>Présentation PowerPoint</vt:lpstr>
      <vt:lpstr>Stratégie de communication</vt:lpstr>
      <vt:lpstr>Présentation PowerPoint</vt:lpstr>
      <vt:lpstr>Fonctionnement des conversations</vt:lpstr>
      <vt:lpstr>Présentation PowerPoint</vt:lpstr>
      <vt:lpstr>Récupération des données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intelligente de parkings - SA4</dc:title>
  <dc:creator>Benjamin Boulet</dc:creator>
  <cp:lastModifiedBy>Benjamin Boulet</cp:lastModifiedBy>
  <cp:revision>346</cp:revision>
  <dcterms:created xsi:type="dcterms:W3CDTF">2022-12-14T15:05:04Z</dcterms:created>
  <dcterms:modified xsi:type="dcterms:W3CDTF">2022-12-16T12:55:31Z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